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9" r:id="rId3"/>
    <p:sldId id="296" r:id="rId4"/>
    <p:sldId id="314" r:id="rId5"/>
    <p:sldId id="310" r:id="rId6"/>
    <p:sldId id="323" r:id="rId7"/>
    <p:sldId id="324" r:id="rId8"/>
    <p:sldId id="337" r:id="rId9"/>
    <p:sldId id="339" r:id="rId10"/>
    <p:sldId id="326" r:id="rId11"/>
    <p:sldId id="340" r:id="rId12"/>
    <p:sldId id="266" r:id="rId13"/>
    <p:sldId id="320" r:id="rId14"/>
    <p:sldId id="328" r:id="rId15"/>
    <p:sldId id="327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vir Siddique" initials="T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99FF99"/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9" autoAdjust="0"/>
    <p:restoredTop sz="67826" autoAdjust="0"/>
  </p:normalViewPr>
  <p:slideViewPr>
    <p:cSldViewPr snapToGrid="0" snapToObjects="1">
      <p:cViewPr varScale="1">
        <p:scale>
          <a:sx n="59" d="100"/>
          <a:sy n="59" d="100"/>
        </p:scale>
        <p:origin x="-198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70" d="100"/>
          <a:sy n="70" d="100"/>
        </p:scale>
        <p:origin x="-1786" y="-6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mtabt.org\dfsroots\ec\vol1\capital\Tanvir%20S\Presentation\2015-19%20capital%20program.xlsx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bt.org\dfsroots\ec\vol1\capital\Tanvir%20S\Presentation\CMAA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221376193038171E-2"/>
          <c:y val="0.13142744598687844"/>
          <c:w val="0.52726353650238167"/>
          <c:h val="0.8058178576734758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0066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FF0066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9.2474168577029475E-2"/>
                  <c:y val="0.1127777930169493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Agency-wide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12%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Bronx </a:t>
                    </a:r>
                    <a:r>
                      <a:rPr lang="en-US" dirty="0" err="1" smtClean="0"/>
                      <a:t>Whitesotne</a:t>
                    </a:r>
                    <a:r>
                      <a:rPr lang="en-US" dirty="0" smtClean="0"/>
                      <a:t>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5%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Cross Bay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2%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Hugh L Carey Tunnel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4%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Henry Hudson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8%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Marine Parkway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4%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Queens Midtown Tunnel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4%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6.4696833781853313E-2"/>
                  <c:y val="-0.1708035341845620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Robert F. Kennedy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28%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10559702980165464"/>
                  <c:y val="5.7248417306947526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 smtClean="0"/>
                      <a:t>Throgs</a:t>
                    </a:r>
                    <a:r>
                      <a:rPr lang="en-US" baseline="0" dirty="0" smtClean="0"/>
                      <a:t> Neck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19%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11569470746536452"/>
                  <c:y val="0.14513917199591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Verrazano Narrows Bridge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14%</a:t>
                    </a:r>
                    <a:endParaRPr lang="en-US" baseline="0" dirty="0"/>
                  </a:p>
                </c:rich>
              </c:tx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Sheet1!$D$5:$D$14</c:f>
              <c:strCache>
                <c:ptCount val="10"/>
                <c:pt idx="0">
                  <c:v>AW  </c:v>
                </c:pt>
                <c:pt idx="1">
                  <c:v>BW  </c:v>
                </c:pt>
                <c:pt idx="2">
                  <c:v>CB  </c:v>
                </c:pt>
                <c:pt idx="3">
                  <c:v>HC  </c:v>
                </c:pt>
                <c:pt idx="4">
                  <c:v>HH  </c:v>
                </c:pt>
                <c:pt idx="5">
                  <c:v>MP  </c:v>
                </c:pt>
                <c:pt idx="6">
                  <c:v>QM  </c:v>
                </c:pt>
                <c:pt idx="7">
                  <c:v>RK  </c:v>
                </c:pt>
                <c:pt idx="8">
                  <c:v>TN  </c:v>
                </c:pt>
                <c:pt idx="9">
                  <c:v>VN  </c:v>
                </c:pt>
              </c:strCache>
            </c:strRef>
          </c:cat>
          <c:val>
            <c:numRef>
              <c:f>Sheet1!$E$5:$E$14</c:f>
              <c:numCache>
                <c:formatCode>0%</c:formatCode>
                <c:ptCount val="10"/>
                <c:pt idx="0">
                  <c:v>0.1211930798032782</c:v>
                </c:pt>
                <c:pt idx="1">
                  <c:v>4.7185664578800503E-2</c:v>
                </c:pt>
                <c:pt idx="2">
                  <c:v>1.8657308239968869E-2</c:v>
                </c:pt>
                <c:pt idx="3">
                  <c:v>4.2946419161339532E-2</c:v>
                </c:pt>
                <c:pt idx="4">
                  <c:v>8.133483636082052E-2</c:v>
                </c:pt>
                <c:pt idx="5">
                  <c:v>3.9113266348457701E-2</c:v>
                </c:pt>
                <c:pt idx="6">
                  <c:v>4.2349750640592362E-2</c:v>
                </c:pt>
                <c:pt idx="7">
                  <c:v>0.27586056208251897</c:v>
                </c:pt>
                <c:pt idx="8">
                  <c:v>0.19024537461052224</c:v>
                </c:pt>
                <c:pt idx="9">
                  <c:v>0.14111373817371933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215482830271217"/>
          <c:y val="0"/>
          <c:w val="0.67923201006124234"/>
          <c:h val="0.9502978814556123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ln w="3175">
              <a:solidFill>
                <a:prstClr val="black"/>
              </a:solidFill>
            </a:ln>
          </c:spPr>
          <c:dPt>
            <c:idx val="0"/>
            <c:spPr>
              <a:solidFill>
                <a:srgbClr val="FFCC66"/>
              </a:solidFill>
              <a:ln w="3175">
                <a:solidFill>
                  <a:prstClr val="black"/>
                </a:solidFill>
              </a:ln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  <a:ln w="3175">
                <a:solidFill>
                  <a:prstClr val="black"/>
                </a:solidFill>
              </a:ln>
            </c:spPr>
          </c:dPt>
          <c:dPt>
            <c:idx val="2"/>
            <c:spPr>
              <a:solidFill>
                <a:srgbClr val="FFFF66"/>
              </a:solidFill>
              <a:ln w="3175">
                <a:solidFill>
                  <a:prstClr val="black"/>
                </a:solidFill>
              </a:ln>
            </c:spPr>
          </c:dPt>
          <c:dPt>
            <c:idx val="3"/>
            <c:spPr>
              <a:solidFill>
                <a:schemeClr val="accent2">
                  <a:lumMod val="75000"/>
                </a:schemeClr>
              </a:solidFill>
              <a:ln w="3175">
                <a:solidFill>
                  <a:prstClr val="black"/>
                </a:solidFill>
              </a:ln>
            </c:spPr>
          </c:dPt>
          <c:dPt>
            <c:idx val="4"/>
            <c:spPr>
              <a:solidFill>
                <a:schemeClr val="tx2">
                  <a:lumMod val="40000"/>
                  <a:lumOff val="60000"/>
                </a:schemeClr>
              </a:solidFill>
              <a:ln w="3175">
                <a:solidFill>
                  <a:prstClr val="black"/>
                </a:solidFill>
              </a:ln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ln w="3175">
                <a:solidFill>
                  <a:prstClr val="black"/>
                </a:solidFill>
              </a:ln>
            </c:spPr>
          </c:dPt>
          <c:dPt>
            <c:idx val="6"/>
            <c:spPr>
              <a:solidFill>
                <a:schemeClr val="accent4">
                  <a:lumMod val="40000"/>
                  <a:lumOff val="60000"/>
                </a:schemeClr>
              </a:solidFill>
              <a:ln w="3175">
                <a:solidFill>
                  <a:prstClr val="black"/>
                </a:solidFill>
              </a:ln>
            </c:spPr>
          </c:dPt>
          <c:dLbls>
            <c:dLbl>
              <c:idx val="0"/>
              <c:layout>
                <c:manualLayout>
                  <c:x val="1.9606367563429573E-2"/>
                  <c:y val="-0.18192858877824006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8004711286089814"/>
                  <c:y val="0.28026952999082388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4350735454943241E-2"/>
                  <c:y val="-7.4868941722339113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6143393208661491"/>
                  <c:y val="-1.3835469983303341E-2"/>
                </c:manualLayout>
              </c:layout>
              <c:spPr/>
              <c:txPr>
                <a:bodyPr/>
                <a:lstStyle/>
                <a:p>
                  <a:pPr>
                    <a:defRPr sz="1100" b="0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662335958005522E-2"/>
                  <c:y val="-1.5586290880506112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723923884514521E-2"/>
                  <c:y val="6.4372199465011992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5541330387850114"/>
                  <c:y val="-0.16771961251467291"/>
                </c:manualLayout>
              </c:layout>
              <c:spPr/>
              <c:txPr>
                <a:bodyPr rot="3000000"/>
                <a:lstStyle/>
                <a:p>
                  <a:pPr>
                    <a:defRPr sz="1100" b="0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CatName val="1"/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Structures</c:v>
                </c:pt>
                <c:pt idx="1">
                  <c:v>Roadways and Deck</c:v>
                </c:pt>
                <c:pt idx="2">
                  <c:v>Toll Plazas and Traffic Mgt</c:v>
                </c:pt>
                <c:pt idx="3">
                  <c:v>Utilities</c:v>
                </c:pt>
                <c:pt idx="4">
                  <c:v>Buildings and Sites</c:v>
                </c:pt>
                <c:pt idx="5">
                  <c:v>Miscellaneous</c:v>
                </c:pt>
                <c:pt idx="6">
                  <c:v>Structural Painting</c:v>
                </c:pt>
              </c:strCache>
            </c:strRef>
          </c:cat>
          <c:val>
            <c:numRef>
              <c:f>Sheet1!$B$2:$B$8</c:f>
              <c:numCache>
                <c:formatCode>"$"#,##0.0</c:formatCode>
                <c:ptCount val="7"/>
                <c:pt idx="0">
                  <c:v>397.11770373000007</c:v>
                </c:pt>
                <c:pt idx="1">
                  <c:v>1219.7874850799999</c:v>
                </c:pt>
                <c:pt idx="2">
                  <c:v>48.796044200000011</c:v>
                </c:pt>
                <c:pt idx="3">
                  <c:v>179.61050604250002</c:v>
                </c:pt>
                <c:pt idx="4">
                  <c:v>19.345668439499999</c:v>
                </c:pt>
                <c:pt idx="5">
                  <c:v>42.722544070000012</c:v>
                </c:pt>
                <c:pt idx="6">
                  <c:v>170.97494740000027</c:v>
                </c:pt>
              </c:numCache>
            </c:numRef>
          </c:val>
        </c:ser>
        <c:dLbls/>
        <c:firstSliceAng val="15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Sheet1!$D$7</c:f>
              <c:strCache>
                <c:ptCount val="1"/>
                <c:pt idx="0">
                  <c:v>Number of Projects</c:v>
                </c:pt>
              </c:strCache>
            </c:strRef>
          </c:tx>
          <c:dLbls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Sheet1!$C$8:$C$12</c:f>
              <c:strCache>
                <c:ptCount val="5"/>
                <c:pt idx="0">
                  <c:v>2010-2011</c:v>
                </c:pt>
                <c:pt idx="1">
                  <c:v>2011-2012</c:v>
                </c:pt>
                <c:pt idx="2">
                  <c:v>2012-2013</c:v>
                </c:pt>
                <c:pt idx="3">
                  <c:v>2013-2014</c:v>
                </c:pt>
                <c:pt idx="4">
                  <c:v>2014-2015</c:v>
                </c:pt>
              </c:strCache>
            </c:strRef>
          </c:cat>
          <c:val>
            <c:numRef>
              <c:f>Sheet1!$D$8:$D$12</c:f>
              <c:numCache>
                <c:formatCode>#,##0</c:formatCode>
                <c:ptCount val="5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6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Sheet1!$E$7</c:f>
              <c:strCache>
                <c:ptCount val="1"/>
                <c:pt idx="0">
                  <c:v>Goal Amount ($ M)</c:v>
                </c:pt>
              </c:strCache>
            </c:strRef>
          </c:tx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$</a:t>
                    </a:r>
                    <a:r>
                      <a:rPr lang="en-US" dirty="0" smtClean="0"/>
                      <a:t>1.5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$</a:t>
                    </a:r>
                    <a:r>
                      <a:rPr lang="en-US" dirty="0" smtClean="0"/>
                      <a:t>2.2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$</a:t>
                    </a:r>
                    <a:r>
                      <a:rPr lang="en-US" dirty="0" smtClean="0"/>
                      <a:t>7.7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Sheet1!$C$8:$C$12</c:f>
              <c:strCache>
                <c:ptCount val="5"/>
                <c:pt idx="0">
                  <c:v>2010-2011</c:v>
                </c:pt>
                <c:pt idx="1">
                  <c:v>2011-2012</c:v>
                </c:pt>
                <c:pt idx="2">
                  <c:v>2012-2013</c:v>
                </c:pt>
                <c:pt idx="3">
                  <c:v>2013-2014</c:v>
                </c:pt>
                <c:pt idx="4">
                  <c:v>2014-2015</c:v>
                </c:pt>
              </c:strCache>
            </c:strRef>
          </c:cat>
          <c:val>
            <c:numRef>
              <c:f>Sheet1!$E$8:$E$12</c:f>
              <c:numCache>
                <c:formatCode>"$"#,##0.0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2.2000000000000002</c:v>
                </c:pt>
                <c:pt idx="3">
                  <c:v>3.3</c:v>
                </c:pt>
                <c:pt idx="4">
                  <c:v>7.8</c:v>
                </c:pt>
              </c:numCache>
            </c:numRef>
          </c:val>
        </c:ser>
        <c:ser>
          <c:idx val="2"/>
          <c:order val="2"/>
          <c:tx>
            <c:strRef>
              <c:f>Sheet1!$F$7</c:f>
              <c:strCache>
                <c:ptCount val="1"/>
                <c:pt idx="0">
                  <c:v>Awarded Amount ($ M)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</a:t>
                    </a:r>
                    <a:r>
                      <a:rPr lang="en-US" smtClean="0"/>
                      <a:t>1.3</a:t>
                    </a:r>
                    <a:endParaRPr lang="en-US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$3.0</a:t>
                    </a:r>
                    <a:endParaRPr lang="en-US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</a:t>
                    </a:r>
                    <a:r>
                      <a:rPr lang="en-US" smtClean="0"/>
                      <a:t>11.7</a:t>
                    </a:r>
                    <a:endParaRPr lang="en-US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Sheet1!$C$8:$C$12</c:f>
              <c:strCache>
                <c:ptCount val="5"/>
                <c:pt idx="0">
                  <c:v>2010-2011</c:v>
                </c:pt>
                <c:pt idx="1">
                  <c:v>2011-2012</c:v>
                </c:pt>
                <c:pt idx="2">
                  <c:v>2012-2013</c:v>
                </c:pt>
                <c:pt idx="3">
                  <c:v>2013-2014</c:v>
                </c:pt>
                <c:pt idx="4">
                  <c:v>2014-2015</c:v>
                </c:pt>
              </c:strCache>
            </c:strRef>
          </c:cat>
          <c:val>
            <c:numRef>
              <c:f>Sheet1!$F$8:$F$12</c:f>
              <c:numCache>
                <c:formatCode>"$"#,##0.0</c:formatCode>
                <c:ptCount val="5"/>
                <c:pt idx="0">
                  <c:v>1.1000000000000001</c:v>
                </c:pt>
                <c:pt idx="1">
                  <c:v>1.6</c:v>
                </c:pt>
                <c:pt idx="2">
                  <c:v>2.7</c:v>
                </c:pt>
                <c:pt idx="3">
                  <c:v>4.7</c:v>
                </c:pt>
                <c:pt idx="4">
                  <c:v>10.7</c:v>
                </c:pt>
              </c:numCache>
            </c:numRef>
          </c:val>
        </c:ser>
        <c:dLbls>
          <c:showVal val="1"/>
        </c:dLbls>
        <c:gapWidth val="75"/>
        <c:axId val="85972864"/>
        <c:axId val="85974400"/>
      </c:barChart>
      <c:catAx>
        <c:axId val="85972864"/>
        <c:scaling>
          <c:orientation val="minMax"/>
        </c:scaling>
        <c:axPos val="b"/>
        <c:numFmt formatCode="General" sourceLinked="0"/>
        <c:majorTickMark val="none"/>
        <c:tickLblPos val="nextTo"/>
        <c:crossAx val="85974400"/>
        <c:crosses val="autoZero"/>
        <c:auto val="1"/>
        <c:lblAlgn val="ctr"/>
        <c:lblOffset val="100"/>
      </c:catAx>
      <c:valAx>
        <c:axId val="85974400"/>
        <c:scaling>
          <c:orientation val="minMax"/>
        </c:scaling>
        <c:axPos val="l"/>
        <c:numFmt formatCode="#,##0" sourceLinked="1"/>
        <c:majorTickMark val="none"/>
        <c:tickLblPos val="nextTo"/>
        <c:crossAx val="85972864"/>
        <c:crosses val="autoZero"/>
        <c:crossBetween val="between"/>
      </c:valAx>
    </c:plotArea>
    <c:legend>
      <c:legendPos val="b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653EB0-44E8-F940-8478-F78C5B536586}" type="datetimeFigureOut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4B467B-9A6B-0840-86F2-52042705FE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2040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FDA708-3A36-964A-A3D4-3FD1A1A74077}" type="datetimeFigureOut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D5B4B7-7B6F-CD41-807D-14F7F2AB9A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6572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5255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1813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6189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947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you can see, a</a:t>
            </a:r>
            <a:r>
              <a:rPr lang="en-US" baseline="0" dirty="0" smtClean="0"/>
              <a:t> significant portion of the capital work in the upcoming years is focused at three long span bridges, the RFK, VNB and TNB.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majority of the capital program is focused on State of good repair projects dealing with the decks and supporting structures.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0602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200" dirty="0" smtClean="0"/>
              <a:t>Our Operating/MM program is to fund all on-going major maintenance, as-needed repair and rehabilitation work, biennial inspection, some painting work, bridge preservation, tunnel inspection</a:t>
            </a:r>
            <a:r>
              <a:rPr lang="en-US" sz="1200" baseline="0" dirty="0" smtClean="0"/>
              <a:t> program, and other needs</a:t>
            </a:r>
            <a:r>
              <a:rPr lang="en-US" sz="1200" dirty="0" smtClean="0"/>
              <a:t>.</a:t>
            </a:r>
          </a:p>
          <a:p>
            <a:pPr algn="just"/>
            <a:endParaRPr lang="en-US" sz="1200" dirty="0" smtClean="0"/>
          </a:p>
          <a:p>
            <a:pPr marL="0" marR="0" lvl="2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dirty="0" smtClean="0"/>
              <a:t>Work is typically contracted</a:t>
            </a:r>
            <a:r>
              <a:rPr lang="en-US" sz="2100" baseline="0" dirty="0" smtClean="0"/>
              <a:t> via as-needed requirements contractors and SBMP contractors, however, s</a:t>
            </a:r>
            <a:r>
              <a:rPr lang="en-US" sz="2100" dirty="0" smtClean="0"/>
              <a:t>ome work will</a:t>
            </a:r>
            <a:r>
              <a:rPr lang="en-US" sz="2100" baseline="0" dirty="0" smtClean="0"/>
              <a:t> be </a:t>
            </a:r>
            <a:r>
              <a:rPr lang="en-US" sz="2100" dirty="0" smtClean="0"/>
              <a:t>combined with capital projects due to coordination/best value considerations</a:t>
            </a:r>
          </a:p>
          <a:p>
            <a:pPr algn="just"/>
            <a:endParaRPr lang="en-US" sz="1200" dirty="0" smtClean="0"/>
          </a:p>
          <a:p>
            <a:pPr algn="just">
              <a:buNone/>
            </a:pPr>
            <a:endParaRPr lang="en-US" sz="12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0592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 - $14,500,000, Awarded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$20,885,897 (projected)</a:t>
            </a:r>
          </a:p>
          <a:p>
            <a:pPr marL="0" marR="0" indent="0" algn="l" defTabSz="4572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>
                <a:solidFill>
                  <a:schemeClr val="accent6">
                    <a:lumMod val="75000"/>
                  </a:schemeClr>
                </a:solidFill>
              </a:rPr>
              <a:t>B&amp;T is expected to exceed the 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5-year</a:t>
            </a:r>
            <a:r>
              <a:rPr lang="en-US" b="0" dirty="0" smtClean="0">
                <a:solidFill>
                  <a:schemeClr val="accent6">
                    <a:lumMod val="75000"/>
                  </a:schemeClr>
                </a:solidFill>
              </a:rPr>
              <a:t> SBMP goals by  approximately 44%</a:t>
            </a:r>
          </a:p>
          <a:p>
            <a:pPr rtl="0" eaLnBrk="1" fontAlgn="t" latinLnBrk="0" hangingPunct="1"/>
            <a:endParaRPr lang="en-US" sz="1200" b="1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822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you can see, B&amp;T has been embracing the Design-build method when possible.  Based on the success of</a:t>
            </a:r>
            <a:r>
              <a:rPr lang="en-US" baseline="0" dirty="0" smtClean="0"/>
              <a:t> the projects to date,</a:t>
            </a:r>
          </a:p>
          <a:p>
            <a:r>
              <a:rPr lang="en-US" baseline="0" dirty="0" smtClean="0"/>
              <a:t>B&amp;T anticipates expanding its use of design build projects over the upcoming capital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1684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 program:</a:t>
            </a:r>
          </a:p>
          <a:p>
            <a:r>
              <a:rPr lang="en-US" dirty="0" smtClean="0"/>
              <a:t>Safety is paramount at B&amp;T.</a:t>
            </a:r>
            <a:r>
              <a:rPr lang="en-US" baseline="0" dirty="0" smtClean="0"/>
              <a:t>  The project must be driven by safety.  This requires a cultural change to a system safety approach.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 needed:</a:t>
            </a:r>
          </a:p>
          <a:p>
            <a:r>
              <a:rPr lang="en-US" baseline="0" dirty="0" smtClean="0"/>
              <a:t>Due to the need to react in a timely manner to changing conditions, the Authority has expanded its use of as-needed construction, design and CM contracts.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WBE/MBE	</a:t>
            </a:r>
          </a:p>
          <a:p>
            <a:r>
              <a:rPr lang="en-US" baseline="0" dirty="0" smtClean="0"/>
              <a:t>Goals are currently 10 &amp; 10.  The goals will be increasing in the near future.  It is imperative to make every effort to meet the goals and performance appraisals will reflect this effort.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1297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6510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5B4B7-7B6F-CD41-807D-14F7F2AB9A3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15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563B-156A-0F4A-98C9-9DC73F8E818E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56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67A3-2AFE-1448-9A90-517BC15FC50F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45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7A02F-A58F-064E-8EB7-9EBC1F826344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099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76215-78CF-5E4D-B6B0-293648711582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319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3C0E2-07EA-7C49-B5AC-2ECDD488C646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310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7C1D-E054-AC40-A51F-5510E436E0CE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386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80DE-16B8-A74D-BA80-D2507B83DEF1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387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698E-2CE6-A040-B2E6-74166AE16791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619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497F0-5EC7-404B-92F7-879A2C961FBE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268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241F-216F-8D45-8320-B5789F1C0898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284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FEBD-4925-0E4F-9DC2-BB637FD1FE0F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95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92088" y="6356354"/>
            <a:ext cx="1298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36512FCF-1F23-CD43-8EFD-530473127970}" type="datetime1">
              <a:rPr lang="en-US" smtClean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EDF6D6C-5AA7-4844-B80C-6FB67B21D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833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/url?sa=i&amp;rct=j&amp;q=&amp;esrc=s&amp;frm=1&amp;source=images&amp;cd=&amp;cad=rja&amp;docid=tDoQVWIiiThOdM&amp;tbnid=TKt8jda6ZjqBpM:&amp;ved=0CAUQjRw&amp;url=http://www.wrtobiasdesign.com/dev/portfolio/la-vie-de-boheme/&amp;ei=HH9MUpuFFo7M9ASC34GwCg&amp;bvm=bv.53371865,d.aWc&amp;psig=AFQjCNHtLXsVhrawl_ca2G-lZ03W1RVQZw&amp;ust=1380831378468479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pptbkgrdsshift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956" y="-1"/>
            <a:ext cx="9247632" cy="696163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8875" y="2944451"/>
            <a:ext cx="6400800" cy="60100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a typeface="+mj-ea"/>
              </a:rPr>
              <a:t>New York Building Congress</a:t>
            </a:r>
            <a:endParaRPr lang="en-US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982442" y="5241855"/>
            <a:ext cx="3700130" cy="1132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"/>
                <a:cs typeface="Arial"/>
              </a:rPr>
              <a:t>November 13, 2014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6" name="irc_mi" descr="http://www.wrtobiasdesign.com/dev/wp-content/gallery/corporate-id/new-york-building-congress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3025" y="2770291"/>
            <a:ext cx="973206" cy="97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728135" y="152373"/>
            <a:ext cx="7772400" cy="24057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bg1"/>
                </a:solidFill>
              </a:rPr>
              <a:t>MTA Bridges and Tunnels 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3670674"/>
      </p:ext>
    </p:extLst>
  </p:cSld>
  <p:clrMapOvr>
    <a:masterClrMapping/>
  </p:clrMapOvr>
  <p:transition advClick="0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8470"/>
            <a:ext cx="8229600" cy="114413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New Initiatives and Directions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20131" y="844754"/>
            <a:ext cx="75791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u="sng" dirty="0" smtClean="0">
                <a:cs typeface="Arial" pitchFamily="34" charset="0"/>
              </a:rPr>
              <a:t>Use of Design-Build</a:t>
            </a:r>
            <a:r>
              <a:rPr lang="en-US" b="1" dirty="0" smtClean="0">
                <a:cs typeface="Arial" pitchFamily="34" charset="0"/>
              </a:rPr>
              <a:t>:</a:t>
            </a:r>
            <a:r>
              <a:rPr lang="en-US" dirty="0" smtClean="0">
                <a:cs typeface="Arial" pitchFamily="34" charset="0"/>
              </a:rPr>
              <a:t>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cs typeface="Arial" pitchFamily="34" charset="0"/>
              </a:rPr>
              <a:t>B&amp;T has completed 12 design-build projects to-date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cs typeface="Arial" pitchFamily="34" charset="0"/>
              </a:rPr>
              <a:t>On-going DB projects include:</a:t>
            </a:r>
          </a:p>
          <a:p>
            <a:pPr marL="749300" lvl="1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►"/>
            </a:pPr>
            <a:r>
              <a:rPr lang="en-US" dirty="0" smtClean="0">
                <a:cs typeface="Arial" pitchFamily="34" charset="0"/>
              </a:rPr>
              <a:t>RK-65R2: Training Facility</a:t>
            </a:r>
          </a:p>
          <a:p>
            <a:pPr marL="749300" lvl="1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►"/>
            </a:pPr>
            <a:r>
              <a:rPr lang="en-US" dirty="0" smtClean="0">
                <a:cs typeface="Arial" pitchFamily="34" charset="0"/>
              </a:rPr>
              <a:t>VN-87: Substation #1 Rehabilitation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en-US" dirty="0" smtClean="0">
                <a:cs typeface="Arial" pitchFamily="34" charset="0"/>
              </a:rPr>
              <a:t>Upcoming Design-build opportunities</a:t>
            </a:r>
          </a:p>
          <a:p>
            <a:pPr marL="749300" lvl="1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►"/>
            </a:pPr>
            <a:r>
              <a:rPr lang="en-US" dirty="0" smtClean="0">
                <a:cs typeface="Arial" pitchFamily="34" charset="0"/>
              </a:rPr>
              <a:t>CB-99S: Replace Mech. &amp; Elect Equipments, S. Abutment &amp; S. Bldg.</a:t>
            </a:r>
          </a:p>
          <a:p>
            <a:pPr marL="749300" lvl="1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►"/>
            </a:pPr>
            <a:r>
              <a:rPr lang="en-US" dirty="0" smtClean="0">
                <a:cs typeface="Arial" pitchFamily="34" charset="0"/>
              </a:rPr>
              <a:t>MP-03S: Programmable Logic Controller  &amp; Mechanical Rehab</a:t>
            </a:r>
          </a:p>
          <a:p>
            <a:pPr marL="749300" lvl="1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►"/>
            </a:pPr>
            <a:r>
              <a:rPr lang="en-US" dirty="0" smtClean="0">
                <a:cs typeface="Arial" pitchFamily="34" charset="0"/>
              </a:rPr>
              <a:t>MP-21: Rehab of Rockaway Point Blvd Overpass and Jacob Riis Park Pedestrian Bridge</a:t>
            </a:r>
          </a:p>
          <a:p>
            <a:pPr marL="292100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en-US" b="1" dirty="0" smtClean="0">
                <a:cs typeface="Arial" pitchFamily="34" charset="0"/>
              </a:rPr>
              <a:t>A significant portion of the 15-19 program will be Design Build projects</a:t>
            </a:r>
          </a:p>
        </p:txBody>
      </p:sp>
    </p:spTree>
    <p:extLst>
      <p:ext uri="{BB962C8B-B14F-4D97-AF65-F5344CB8AC3E}">
        <p14:creationId xmlns:p14="http://schemas.microsoft.com/office/powerpoint/2010/main" xmlns="" val="144787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8470"/>
            <a:ext cx="8229600" cy="114413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New Initiatives and Directions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20131" y="844754"/>
            <a:ext cx="757915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en-US" b="1" u="sng" dirty="0" smtClean="0">
                <a:cs typeface="Arial" pitchFamily="34" charset="0"/>
              </a:rPr>
              <a:t>Enhanced Safety Program:</a:t>
            </a:r>
          </a:p>
          <a:p>
            <a:pPr marL="457200" indent="-457200">
              <a:buFont typeface="Arial" charset="0"/>
              <a:buChar char="•"/>
              <a:defRPr/>
            </a:pPr>
            <a:r>
              <a:rPr lang="en-US" dirty="0" smtClean="0"/>
              <a:t>Strong emphasis on safety (public, contractor, customers) throughout the MTA.</a:t>
            </a:r>
          </a:p>
          <a:p>
            <a:pPr marL="457200" indent="-457200">
              <a:buFont typeface="Arial" charset="0"/>
              <a:buChar char="•"/>
              <a:defRPr/>
            </a:pPr>
            <a:r>
              <a:rPr lang="en-US" dirty="0" smtClean="0"/>
              <a:t>Cultural change from compliance and enforcement driven to a system safety approach.</a:t>
            </a:r>
          </a:p>
          <a:p>
            <a:pPr marL="461963" indent="-461963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endParaRPr lang="en-US" dirty="0" smtClean="0">
              <a:solidFill>
                <a:srgbClr val="FF0000"/>
              </a:solidFill>
              <a:cs typeface="Arial" pitchFamily="34" charset="0"/>
            </a:endParaRPr>
          </a:p>
          <a:p>
            <a:pPr marL="292100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en-US" b="1" u="sng" dirty="0" smtClean="0">
                <a:cs typeface="Arial" pitchFamily="34" charset="0"/>
              </a:rPr>
              <a:t>As-needed Construction, Design, and CM contracts</a:t>
            </a:r>
          </a:p>
          <a:p>
            <a:pPr marL="292100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 Use of as-needed construction, design and CM Contracts increasing due to      need for greater flexibility and speed in progressing work</a:t>
            </a:r>
            <a:endParaRPr lang="en-US" dirty="0" smtClean="0">
              <a:solidFill>
                <a:srgbClr val="FF0000"/>
              </a:solidFill>
              <a:cs typeface="Arial" pitchFamily="34" charset="0"/>
            </a:endParaRPr>
          </a:p>
          <a:p>
            <a:pPr marL="292100" indent="-29210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en-US" b="1" u="sng" dirty="0" smtClean="0">
                <a:cs typeface="Arial" pitchFamily="34" charset="0"/>
              </a:rPr>
              <a:t>Continued focus on meeting WBE/MBE Goals:</a:t>
            </a:r>
          </a:p>
          <a:p>
            <a:pPr marL="457200" indent="-4572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dirty="0" smtClean="0"/>
              <a:t>WBE/MBE requirements and compliance will be strictly enforced.</a:t>
            </a:r>
          </a:p>
          <a:p>
            <a:pPr marL="457200" indent="-4572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dirty="0" smtClean="0"/>
              <a:t>Final performance evaluation and future awards will consider past MBE/WBE goal compliance performance.</a:t>
            </a:r>
          </a:p>
          <a:p>
            <a:pPr marL="457200" indent="-457200">
              <a:buClr>
                <a:schemeClr val="accent1"/>
              </a:buClr>
              <a:buFont typeface="Arial" pitchFamily="34" charset="0"/>
              <a:buChar char="•"/>
            </a:pPr>
            <a:endParaRPr lang="en-US" dirty="0" smtClean="0">
              <a:solidFill>
                <a:srgbClr val="FF0000"/>
              </a:solidFill>
              <a:cs typeface="Arial" pitchFamily="34" charset="0"/>
            </a:endParaRPr>
          </a:p>
          <a:p>
            <a:pPr marL="461963" indent="-461963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</a:pP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87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816" y="1735942"/>
            <a:ext cx="8060188" cy="25170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rgbClr val="0070C0"/>
                </a:solidFill>
                <a:latin typeface="Arial Black" pitchFamily="34" charset="0"/>
              </a:rPr>
              <a:t>Opportunities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Arial Black" pitchFamily="34" charset="0"/>
              </a:rPr>
              <a:t> Upcoming Construction Contracts</a:t>
            </a:r>
            <a:endParaRPr lang="en-US" sz="3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4578" name="AutoShape 2" descr="data:image/jpeg;base64,/9j/4AAQSkZJRgABAQAAAQABAAD/2wCEAAkGBxQTEhUUExMUFhQWFx0aFxYYGRodGRodHBkcGRgfIB4dHCgiIRwlIhoaIjEhJSorLi4xGSA0ODMuNygwLi0BCgoKCAYOGgwPDisZFBkrKysrKysrKysrKysrKysrKysrKysrKysrKysrKysrKysrKysrKysrKysrKysrKysrK//AABEIAL0BCwMBIgACEQEDEQH/xAAcAAEAAgMBAQEAAAAAAAAAAAAABQYDBAcBAgj/xABOEAACAQMCAwUEBgUJAwsFAAABAgMABBEFEgYhMRMiQVFhBzJxgRQjQlKRoRVykrHBJCUzQ2J0grKzNLThCFNjZJOio6TC0dI1RFRzg//EABQBAQAAAAAAAAAAAAAAAAAAAAD/xAAUEQEAAAAAAAAAAAAAAAAAAAAA/9oADAMBAAIRAxEAPwDuNKUoFKUoFKUoFKUoFKUoKprvHlvbz/RsPJcd0bO6igsMrmSVlTJ8Bkk+AzWUcVSRJvu7KeFOvaR7bhMevZZcfErj1qvcIulzq+tLIqSR5t49rAMpCo6kEHkeYNWGXg9UObO4ntCMdxG3w4Hh2MmUUfqbaCY0rWYLld0E0cozg7WBIPkR1B9DW9XPtf4dmZt8tlBcHxuLRzb3fLyB5H4GTz5eevZazJbgKt6yZ5JBqsZjcnwVbgY3ep+sPT5h0mlUiHjySIE31hPAgODPERPBjwbeneCn9Xl41ZNG4gtboZt7iKXzCMCR8R1HzoJOlKUClKUClKUClKUClKUClKUClKUClKUClKUClKUClKUClKr03FSNI8VpFJdSxttfs8CKNvEPK2FBHiq7mGelBYaVVfo+rSczPZW+fspFJMV8u8zoD4Z7or4/SV5ZSILxo57eV1jE8SGN43chUDx7iCjMQNynkTzGOdBbaUpQcx9l0W3VNa8+3X8MyEfvrp1UXg5ANX1jGMb7fp59jlvzJq9UCsc8CuNrqrKeoYAj8DWSlBWp+CLUBvo/aWjtzL2rmPn57R3D81rn3FXsjupTvjuYZmXBDPEIpjj7O+MYPxYZzXZqUH5+S41/Tk6XfZoDkSKlygA6nepLBevoKvPs34/uryRIr20MBkjLwyhXVJdu0naH691g3Inx6VdOKX22V0fKCT/I1QCwbJdGX7sbp68rYf8AsPxFBc6UpQKUpQKUpQKV8TTKgyzBR5kgD8TUdpvEdpcNsguoJXH2UkRm/AHNBKUpSgUpSgUpSgUpSgUpSghtZ4hSFxCiPPcsNywR43bckbmYkKiZBG5iPIZPKtKW21SRdwntLdsgiNYnlHI5KtIzrkHp3UB9arXA2uw2818moTxxXz3Tbu1KqWiCjsAhPLswM4GepPnVtu+NNPjGXvbYegkUk/AKST8hQSf0dnhCTEbioEhj3KCeW7HPcFPMdc4PWssKomI12ryyEGByzzOPLJ/OqcOKby8Ypp9o0cfjd3asieHNIsb35ZIztHIZ61CcPcJCXU7wXk81zJFBApk3vGd0u52CCNhsQbVwo/fQdF1TVoLdC880cSjxdgvw61Q7zimPVruGxsyWjjdLi4mZWA2ROroqAgEln297pjmM1Z04KsFO9raORhz3zbpn8+bSlmP41qezmwXsZLzaN97I02fERZItk6dFj28vDJoLbSlKCncIr/OWr8v66D/d1q41VuGlxqGqchzkgPL+7oOfryP5VaaBSlKBSlKCC47kC6beE+FtL/kNaeCJtLDc27OQE+ogXJ/f+NbPtATdp10v3oiv7WF/jWPUs/pOxQY2iC5Yj4G3RcftmgslKUoFKUoKpxrxcLRoII9puLiRUXcGKRqzBO0cLz27iAFyNx8RgkV6L2nNHZ3MlxEvbQKDGykdncb5ZIo2UAkqCYySCemT0xUZq97/ACu7l6tHdSEnJ9210/MQ+AkkL4+8M1T+OZ0S0lhiikeNbexiM6oeyDxdqzgv0ye1XpnnkUFKupr3Vbs53z3EhOEByFHXC5OFQfhWHW+GLyyK/SYJIs81Yjl18GXIz6Zz0ru/s10WDRrRZLr/AGu6G4qqNJKEAB2KqKW7uQWIGMsBnkKuul6ql8JY5LO4SIAf7TEqpKGzjaCxJ6ZIYAjIyKD8z8L+0S+spVdZ5JYxyMMrsyMPLmeR8iOh9Mg/qHhfX4r62S4gOUccwfeVh7yt6j/j41zrj32Y2V3bSTacsaTw7gVixscx53RlQcK+eWeXPkfTB/ybJmNpdJjuiYMPiyAN+SrQdhpSlApSlApSlApSlBUPaDwFDqaAk9ncRj6qbGcc84ZejL6Hpk/P74H1HcGtp4I4L23AEiIqhXU8lljIAzG2PD3TkGrZVE9ps7I9kbaPfqHbfycBlGV2lplfJH1bID8wD4UF7qo6Adur6mp6ulq49VCOh/Aj86wnX9XyB+iI+fj9MTA+P1ec/AVWNY4lkt7o3FxLplpOYuyOJJrmUIGLgdkgUdc8yaC/ccanHb2Nw8kix5hdVJOCWKEKB5nOOQrU9m2qxT6fAItw7GNIXVgQyvGihgQf31StIsJbx1uYYJp5T7l9qO1I4h5w2ydfMEgc/HrVgT2WW4G4XN4k7EtLPFMyGSQnLuV5qCT4AcqC+0qgS2urafgxSDUrYHLRy4W6VfHa/uv4nnz8BVl4V4pt9Qi7S3YnBw6MMSRt91l8D6jI5ciaDQ4fP856kPP6O3/hEfw/KrTVV0Y/ztfjH9RanP8A2w/hVqoFKUoFKUoIHjhN1nIucbmiX9qZF/jXxff/AFW08vol1/q2le8dH+SD+82o/wDOQ01A/wA6Wn91uv8AUtKCwUpSgUpSg5zoXDqyalqBduUdyGZMcnSe0AKny97OR92tPgrSo3xZSpm3SO6i7LvY3x3gLFufvbexZSeY5kdat3DDCS61CZfcM6RKfMwxKr/g5df8FVKWzkjubrVop3RBdpFJEAvZSQI0UM7MMe8pEpDZzhBQXfifSJrhIkgupLbbKrO0eNzRgMGQZ5AnIIJyBjoai31O8tXs7eXs7gzyTR9sTsI2o0kG4KuNzBSGIAAxyFT2raqtv2RcHbJKsW7IwpfO0nPgWCry8XFVbj/Vo1uLKNCz3UV1HKIURmYxtuikJIGBhXY8yPdoK/Za3PFdyXF3bGwEsMxdS26K5MKcj0BSYAE5I76D0zUv7DtKSDTRjd2ryM0yspVkcYXYQeYwoX45z41Ne0GBp7cWcfKS7bs92M7Ix3pnIyOQUY9S6jxzUvoOkLaxdmrM5LF5JGxud2OWY4wOfkAAAAByFBI0pSgUpSgUpSgUpULxZrwtIQVXtJpXEVvEPtyt7oPko6sfAA0GrxPxI0TpbWsYnvZfdjzhY08ZZSPdjH4seQrQi9nkEm6S+d7q6fGZyShj2nKrCFI7NQfI5OTk86leEuHvosbNKwlu5jvuZ8c3fGMDkMIo7qqAAAOmSanqCpt7OrBsdrHJNjp2000mP2nIx6Vv2HBthCQ0VlbKynIYRruB9CRmp2lApSlArnvHnDkkEn6V05cXcQ+uiUd24j+0GA5lgBnI5nA8QKy2+itfyz3Ml1dRhZnitkhkKCIRHs2YgcmZnVj3s8sD0qQ9n2tzzLPbXbI13aS9nIy4w6kZjkwOm4Z8B0PIdKDc4O1a2vohewBQ8qKsvPLKUyQjeqlm+IOehFWGuXapZPouoG9hVjp10wF3GoyIX8JQMclycn4sPu46dFKGUMpBVgCCOYIPMEHyoPWcDqQOeOfmeQr6rU1XTkuImikBKtjoSCCCGVgRzDKQGBHQgGoW11sWcEaand2yTd4Bi4XtFXkHw2O8RgnAxk4FBNadqCTqzRnKh2TcCCCUO1sEeAYEfI1t1XeFJbaOyCWMguY4QR9W6MzN77AnIUOxbPPHvVuadc3by/W28UUIB/rS8pORt7oQKBjOe8T0oNbjc/yUf3m1/wB7hrW1dj+lrAA//b3eR6Zt/wCIH4Vk9oBxaKT4XVof/Nw17qIP6Vsz/wBVuv8APa/8KCx0pUNqWtEOYLZBNcY7wziOEEd1pWHMA+CgFm8BjJASN9exwoXlkSNB1Z2Cjn05nxPlXOuNNfvLhoILYTWsc5k7OUns5pnjiMioEYZjRm2jLYY8+6B1uNlw4u9Jrl2uLhMkO2RGhP8AzcQOxcA4DYL46sa94xt7VrV2veUMeJN4LKyMpypRlIYPnGNvMk455xQVS44hiishZ6Yk8lxsKsiKe2g3f0kku/GJQWJwxBZj5ZI0r3WZP0VexJZLDb2yGBo55D2xVo0O4hFIDESbs7iSfWrF7OOHjAk1xL2nb3cnaHtWLSrGOUKOT9pV6+px4Vr6/p5Nzd25/otQs22n7s0SlG+ZR4yB/wBGfKgkdBdL6zNveRK0qARXMLc+8vRvPa4AdW9RjmKgrvXV0szqLqe/cKvZ2p2s0AXOTLKB3Uwy5eTnhc8/Dnes3mpTWmn3MZAuZWNstxDKUlmDZxG64UAoyuCT44I61aBp1zcLa2CW30GKUb71AQZZVXAmZnBZgjHuqzMWcsc8lOQ6Jw9pMgY3N0we6kXB2n6uJCQezjz9nkCzdWIz0AAnaoFjxbFYtJFM0j2MUgiiuyCyo3PMLtks2zAAkwR9ljuXJvcEyuoZGDKwyGUggjzBHWgyUpSgUpSgUrzPhXtAqoaCPpt7LesB2NuXt7T1IIFxL82XYPRD51v8fak1vYXDxnEhURx+e+VhEh+RcH5VI6Dpq21tDAvSKNUz54GCT6k5J+NBuvnBx1xyrj0nHMo0+2uprgLc2d72VzHnb2yglJBsBG5tjBuXIFSceXR+NOI00+zluXGdgwi/ec8lX8evkATXFeEuF1muJkvURp9Rs2uYZCMdm7sSwAPIN3g2ccgMedB1ez9pmmSOEF0FLe6ZEkjU88cmdAPzq3g1z7g2wg1PTIYb6ESS2r9jIrZ3JJFy95Tnmu0nng58a6ABQe0pSgqPDc/Y3l5ZNhSXN1B/ajm9/wCayh8+jCuVeye0urbX5Yp1dXdJTLnOHGdwcealgMN612fifhaG9CFzJHJGcxzQuUlXPvAMPsnxFOHOFoLMu6GSSWTG+aZzJKwHQbj0XxwMUE1LGGUqwBVgQQeYIPIgjyqiQ3n6Gk7KblpkjfUS8z9HdjkxPj+qJJKt9noT5X2sdxArqVdVZT1VgCD8QeVBGandXL9l9DEDI5y00jFkVeXuqhBcsM47wA/Kud8T8NyTarc7Ngl7NLmAPz7QxxPEig9FVJWRiD94ZqQ0uCKLWUi0wsIFRjexo+bVNyns9q9FlLAHC+Hzr59rWpPbXmmzJKIf9oR32GQbSsTd6MMGaMbckj3cZoKLwrbTadqUabkWdJYYpokYt2y3HXcc5dlH1udu1cYruqPdfSSCkH0XbyYM/a7vDIK7cdfHy+FUHgJ5Lm4n1SSCE7YOyRoQT27oSS8ZkVWUYxHg9SMfZrpNhdrNGkqZ2yKGXIIOCMjIPMH0NBAe0VQbMZ6fSbX/AHuGvvUD/OtoP+q3X+pa/wDtWL2kyKtiS3Tt7b8rqE/wr51MfzxZf3W5/wA8FBIcaXk8NjcS2q7p0jJQYzz8SB4kDJx44rHwTc20lnE1owMbLuJJy5Y83LnqZN2dxPU5qeqBvODbGRi7W0au3V48xuc9e9GVbPzoJq4chWKqXYAkKCAWOOQyeQz5mqEb1GuYpNQlR7lDm30+2zL2Z5jewAy0gyR2jbUXnjHM1YIuC7MY7krAeD3Fw4+YeQg/OsHEipY2jiygjSaUrFCsaKuZJDtBOBz2jLnPgpoNPSbm51J1m3Pa2kUxCxqR20zRMVbewJVYgwI2LndjrUtxjaSNCksA3TW0gmRPv7QVdPQsjMoPmRUlo+nrbwRQp7saKoPicDBJ9SeZ9TW5QflnVuI3gvIot2bOG8+lxFR3mSVlk8TjkpIxywS2fTsFj2lxJLDGWW4uSsl/JnD2sJB7G3XHSXZkeO0tI/iKqGp8MCXW+ysFR0hJkeRwTFau2SVPPD7XzIsfLvMR0Bx2Lh3RI7SFYo8nxeRjl5XPNndurMx55/hQbFjpsUMKwRxqsKrsCY5bfI5658c9c1Vxws9hI0+m57NjmWwLARP5tEW5RyenunGOXUXGRwoJYgADJJ5AAdST5VhsL1Jo0libdG6hkbmMg9Dz50GHSNVjuE3xk8iVdGGHRh7ysp5hh+YwRkEGt6ofVNFLSCe3k7GcdWxlJR4LKmRuA8GBDL4HBIOudWu4jiayMgz79rIrjHmUk7Nh8F3UFgqjcY8dCCVraNJd+3LThQUjCqJZQAesgi5ryI3Mg58xUxa8aWbS9i0hhmyQI50aJjj7u8AN8iarmnaNbXL3WoTyMI0u3ZGDlY9kKxRsW813W5znkQKCv6fDcfSLeZifpKzxRyykJ2k0suHlhZgo+pgt1OQoALjPVa7JXLdC1jbqFrDFbzNaES9jM5w8ssh7Sa4KMA5Ud5d+APrT5gV1Kgp/Fb9tf6faDmodrqYeG2EYiz8ZGU/4auFVawTfrF0//NWkEY/xyTSN+5atNBQvbTw7Ne6fst13yRyLJsHVgAykD172ceOPOuaahx1cFbKVtPnjnsWBkk2sEaMrslU5XKBu6eeQDX6IrBfWiTRvFIoZJFKsp8QwwR+dBwzTuPrq3vJZYdLn23+10icsCzop3uh7PnuXBIA8M+NWnSfbHH2yw39pNZM3R5M7Qc4GQUUhfXGB41X9QDtpy4J+l6HcgN4FokbAI9GQKef3G+fQeKeGrfV7NAx5MBJBKp5qWXKn1Ug8x/ECgt0cgYBlIKkZBByCD0IPlX1XNPYPqMjWUttM2XtJ2iHPOEwMDPiA28D0xVs4l1Z45LeCJlRpWZ3kYAqkMOGmOPM7lUeW8nwwQn6Vq6bqMVwgkglSVD0ZGDLy5HmK2qBXy6ggg9CMGtK+1u2hBMtxDHjrvkVcfiai9J40trmUx2/aSooYvcKuIE2+BkYjJP8AZz64oIf2UbLfS8OI4uwlnWVuS/0cjAs58woHM+AFVLXL2e6dZlDCbUW+jWK4JMNp/XXGMjDSKwOcAgY5192t0ssV/LO4XRhdySsVDB7onYFjTp9XvGSQcsTjkM1deCtIkd2v7ldssqBbeHGBbW/VEx4O3Iv6gDligtGnWSQxRxRjCRoEUeQUYH7qrWvXc01/HZRXD2wFu87SIELu24IigOpG1ebNy590cudW2q5xTwmt3JBMs0lvPbltkse3dtYYdSGBBz6jl86Cjarqk09ldrI5l2LDPlgoCvHevFKqYA+rJtiy5yQGwTVzvG/nm2HiLKc/jLBj9xqua/psdtbalBEDsi02MKScn3rliSfEliWJ8zU5Nk61bN52Ev8AqxH+NBcKUpQKpVm4v9UaVXzb6fmNQD3WuXBEh/8A5oQvxY+tSvHXEH0KzeVRulYiOBOpeV+SDHj548lNZeDNAWxtI4BzYDdK3i8jc5GOfM/ligm6r3Ht80VlKIiRNKBDDj3u0lOxMeozu9NpNWGqVxBrMYvsyH6jT4u2lwMkzTZjt1A6ltvaYHm60D2bxNELm2FqYoIJAiSspV52A2yyNn3izLuDDltZR1Bq61r6feLNEksZJSRQ6kgg4YZHI8x1rR4h1UwqqRgNcTEpAh6bsZLN5RoO8x8hgZJAIQ3FURv5f0ejssS7XvXU/YPuwZHRpPePkq8/eGc1pod3aALa3AmgXpBc53KvQKky8wqjpvV+mM+NTOh6YLeIJuLuSWkkb3pHY5Zjj16DoAAByAqQoK0/Es8ee2066AHVouzmU+oCvvP7APpWxa8YWT9biOJvGOc9jIPiku1vnjFTta93YxSjEsaSDydQw/MUHPfaNr9pK9tCzxTQqXnkVcSBysbJBHgZyzu/JfHYa3uG9L1L6BBbHsbQJEiMx+vlOFw2F7qIfLO+rfY6RbwljDBFHuILbEVclfdJwOoya3aCJ0Ph+K2ywLyTOAJJ5TulfHTLeC+SjAHlUtSlBVtByNU1EEnJW2YeQUo4H/eVqtNVGeXsdbTPJLy02D1kgdn/AB2SH9k1bqBUJxXxJHYRpLKrmJpVjd16Rhs4dvHbkAcvMVN1q6np8dxE8MyB43GGU9CP4H1HSg5/xPCttqcNxye01NBa3A6qWK4gbI67gdvwzWxwBqcdrDcWc8gU6dIwLOesBJeF/wBk4+Q86g9Y9kNwImjttTn7FTuit5NxVSveQA78DB+0FqjXfDjNHb6lfXMs8MswhvVAKvFtbZhjk5CsuM4H2cdRQXz/AJP8Rdb+52lUmuO5n03Mfw3gV0q50hHuYbklg8KSIoGNpEmzOeWeWwYwR1NbGnWMUEaxwxpHGo7qoAFH4fvrZoK9fcD6dMS0llblj1YRhSfiVwa0D7L9K/8Awo/2n/8AlW9xFr11A+2DTprkbQQ6yRquefI7jkYx5eNQS2Ws3wPbyppsJP8ARw4kuCOeQZM7U8MFefWg81Sw0XTSP5JA1wecUKR9rO5A5bVOSPjyHrUdetNPC1zrO2y06PBSyU9+U5yomI5npyjXGfEcucrGun6SxSCN7i/kGSqky3UmfF2J7idMk7V9Cazabw1LPILzVWVmTLxWgIMFv5E+EkoHVzyBJx4UFe4Ht31e4a7vFaOG0l2W1iV2xowQMGcEc2AZcch+GBXV6pvssV3tZblwQby5luFB6hGIWP8A7qKfnVyoFQXGSObcMiuxinglZUGWKRTxySYA5k7FbujmenjU7SgoV8zXFvqs5jdIZLfs4d6MjOqROWco4DAFpGAyBkLnxqRnixqli56tZ3Cn/C1uf/UaluLR/Ibr+7y/5GqNnXN3pr4/qZhn9aOI4+e3P+GgtFKUoOd6Ncpf6xLJLIB9CylrbMCshyq9pOVbmQSSqkDGMePM9EqqcaabHLcaf2i5BuHTkWVhutZmBDKQwIMY5gis8em3tvnsLhbiP7MV1kOPQToCcfrIx9fIJ68uVijeRyFRFLMT0AAyT+Aqs8LaNHNaO91ErveP9ImjkAbG4gwqQfBEVFx5qfWoriLUr+VY4pdMlEG/Nz2MkM3aRjJEahmQkMdobIHdyOea2NN1SxhuZ7uU3MEtwEDfSo5ERFRcBVJXYB1Y948yaCxcQ69FZxqXBZ3ISGFBl5XPRVH7z0A61j4d02Rc3Fzg3UqgMB7sS5LLEnhhc826seZ8AOeRyW7atZXH6RjvbiS5kUBGXbDCYZQiKikjqVy/U/M116gUpSgUpSgUpSgUpSgq3tEtpPoouYF3T2bieMfeC8pV6H3oy4x8KmeH9Yju7eK4iOUlUMPMeBU+oIIPqDUhXMVu10O/ZJSy6betuibqtvNnLqfuo2c+mPQmg6dSvAc8xXtAqtpwqvbXm9g9reKDJbkchJja7hgftALn1GaslKDBY2ixRpEgIRFCqCSSABgcycn51npSgg9d4kFu4jW2u55GUECGEsvMkc5DhAeR5E+XnUQ1vql577Jp8B6rGRJdEfr/ANGhIx0DEeflc6UEVoHD1vZoVgjCljl3POSQ+LO55sT15+dQXG9w9066Zbth5hm6cY+qt+jg+TyZ2qPLceXWs/FvFZicWloonv5R3Ix7sQ8ZJT9lBnOOp5DxzW/wnoH0SIh3MtxKd9xO3vSORz+CD3VXwAFBMW8KoqogAVQFUDoABgCslKUClKUEbxN/sdz/APok/wBNqg5Ju9pDeDEj9q0cj91T+vLm2nHnC/8AkNVB5QttobEhvrIF3Dod9q6Aj0JNBfqUpQV/ic/X6d/fD/ud1VgqtcY5EunEeF8ufgbe4X+P51ZaBXhGarfGOrXEbW8NmI2uZpCQsmQvZxqXkJIBIydiZ8C4qZ0jUUuIVlTOGzkHkysCVdSPBlYEEeYoIKaBLbUo32II7tOxyFAKzRh5E546OnaD4xjzq01E8U6Sbq2kiR9knJopPuSIQ8bfJgM+macLat9JtkkYBZBlJkH2JUO2VfkwPyxQS1KUoFKUoFKUoFKUoFaupafFPG0U0ayRsMMrDIP/AB9a2qUHNEsdR0c4tka/0/7MJP8AKIB5KftqPAY8uQ6m28P8X2l2dsUoE2MtBJ3Jl88o3Pl5jI9anqhtd4WtLsgzwqzr7sgJSRfg6EMPhmgmaVUX4bvYTm01JyoGBFdIJl9O+NsnL1J9c1mafVkx9TYTDx2yyxH495HGKC0Uqi8Qa/qsEayNbWMaGSONmM0shTtHEYcgRINoLDPPNVXirUdRh1GytrrUCsN2drC1QRlMttGGbc3NiOeemaDqer67bWoBuJ4os9A7AE/AdSfQVVru/wBQ1AmO1jextj711MuJ2HPIiiJyuRjvNg8+QyKil4ZhstctGSNnS5gkQvKzSsJowZd+6Qkhioxyx0NdPoKNqehx6bYEWu4SvPbh5mOZZWa5iVi7HrkFsjpgnGKvNVzjvnBCPO8tc/K5jb+FWOgUpSgUpSg1tSi3QyL95GH4qRXNpnb9E6G6cytxZcvPI2Efnj511EiuX2/LQ7Hn3obq3Xn4GO8WPHy/hQdRpSlBXeL3w1j63sY/8OWrFVY43jy1gfu38Rx59yQflnPyqz0FfsiJdRnfGRbRJAD5PJiaUD/D2FampE2N19J3EWlwQtwuO7FLyEc3orckc9PcJ8TW9wcpMDyt70080mfNTKywn/sljqZuIFkRkdQyMCrKRkEEYII8jQZKpWrz/o6/jnAP0W+dYp8e7HP0hk8gHHcY/wBlTmvNF1N7G6XTrli0UmTZTsc5Uf1Lk8+0TwPPcMeNWTiTR0vLWa2fksqFc4ztP2WA81OCPhQSVKqXs4vZPo7Wly+67s2MUxPUjm0L56kNGV5nmcHPOrbQKUpQKUpQKUpQKUpQKUpQKUpQVP2rITpN3t6rGHHpsdXz8tua5f7abz+ctM2nMqpGx+JlBX8SDXU/ahLt0u6AGS6CNR5tKyxL+biqh7S4bTtNOVDAb0XltGSCDKEUnIIByFBx1oLVriFtY08Z7scNzKR4DlHGD8e+R8zU9b67aySGJLmB5AcGNZULg/qg5rn3E3DyT6q8+oXcUNosaxxQifY0w99g4yMLuJyB1wvlVieLR7iAxq1iYgMAxtEpTHQqykFSOoINBK8XabLPABAU7WOWOVA+drGNw4UkcwDjGfConT+Pog4hvopLGc8sTf0LH+xN7jA/Kvr2ZX7y2jq0nbJDO8MM/UzRJgI5PieZUsOuzNWuaFXBVlDKeoIBB+RoPoGvarUnCYjYvZXEtoT1jXDwHw/onyF/wbaLqV9B/tFslwmQO1tT3seLNDIQfkjOfIUFlpUXpPEVtckrDMjOvvRnuyL+sjYZfmKlKBXGb64I0GJwc41ElseIF7IeXzxXZq5DqNsTol6igfV6jJtHQKFvQT8Op/Gg68KV4vSvaCu8aS7FtXwOV5APhuYx/wDqx86kuIb8W9rPOekUTv6napOPjyqH9oV2sUEEknKJLuBpG8EUSDvH0zgfOobjLi+zurZ7S1uYpp5ykSxod24PIofmARgKWJPgAaC3cMwbLO2Q9VhjB+IQZqTrxRgV7QQ/FfDkV/btBNkDIZHX343Husp8CP3EjxqN4S1icSPZX236TEMxygYW5i6CRR4OOjqOhI8DVqqL4g0ZblBz2TRnfBKB3o3HQjzB6MvRgSDQQXFUosruC+AAjlZba6PgFYnsZCfDY/dz5Segq41z5NT1C+ims2tLRZI8w3TSyFo8soYFI1UswKsrDcV58s8s1I6dr72USw6ijr2ShfpagvDIAAAzEDMbnxDDHkxoLhStewv450EkMiSI3RkIIPzFbFApSlApSlApSlApSlApSlBD8VcORX8HYTNIqb1fMbbWypyOeDyqvXHsqsNkSwK9uYpRIJYj9axAIAMjAtjnnl41eaUEHY8IWUXNbWJn8ZJFDyMfNnfLE/E1kueFbKRt72dszfeaGMnl05lamKUHzHGFAVQAAMAAYAHkBX1SlApSlBGapw/bXDB5YUaRfdkxiRf1XXDL8jUX+hbyBt1temVPGG7G/wDZlXDr/iD1Z6UFUHGLQtsvrOe3/wClQGa3+PaIMqP11Wqde39u2lapi4iP0m5uWt1DLukO4BQgzlizJkY8664ai9O4dtYJHkht4kkkJLOqjcSTk8+uPQcqCRgOVU+g/dX3SlBVOI59t3EZoZ5YEj3xpFC0oM+4gMxUHaUUd3dgfWE5yorLZafNdSx3N2hiWI7oLXcG2tgjtJSORfBwqjkvM5JPKzUoFKUoFKUoIfVuGLW4YvLF9Yy7TIjMjkDoCyEE48M9Kj24KVV2w3l/CP7Nwz/lKHq0UoIDhDhKHT0kWJpHaV+0keQgszH9UAAegFT9KUClKUClKUH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3670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799" y="56562"/>
            <a:ext cx="8534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Proposed Major Construction Contracts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2015-2019 Program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923710"/>
          <a:ext cx="8534399" cy="5445963"/>
        </p:xfrm>
        <a:graphic>
          <a:graphicData uri="http://schemas.openxmlformats.org/drawingml/2006/table">
            <a:tbl>
              <a:tblPr/>
              <a:tblGrid>
                <a:gridCol w="2461025"/>
                <a:gridCol w="3812122"/>
                <a:gridCol w="802380"/>
                <a:gridCol w="729436"/>
                <a:gridCol w="729436"/>
              </a:tblGrid>
              <a:tr h="4864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Facility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 &amp; Description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Project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Budget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Duration 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(Months)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Planned Award Year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98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Bronx-Whitestone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BW-14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Miscellaneous Structural Rehabilitation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78M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6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Henry Hudson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HH-88B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Reconstruction of Toll Plazas and Southbound Approach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92M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5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HH-89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Skewback Retrofit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65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Marine Parkway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MP-16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Miscellaneous Steel Repairs and Zone Painting of the MPB below roadway, spot paint above roadway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65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RFK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RK-19 / RK-70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Seismic/Wind Retrofit and Structural Rehabilitation / Miscellaneous Structural Repairs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235M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6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RK-23C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Construction of New HRD Ramp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155M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65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Throgs Neck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TN-49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Replacement of Grid Decks on Suspended Span and Painting on Suspended Span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360M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6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TN-53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Approach Viaducts Seismic Retrofit &amp; Structural Rehab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6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Verrazano Narrows Bridge</a:t>
                      </a:r>
                    </a:p>
                  </a:txBody>
                  <a:tcPr marL="6842" marR="6842" marT="684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VN-34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Main Cable &amp; Suspender Rope Testing Ph I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25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VN-84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Replacement of Upper Level Elevated Approach &amp; Anchorage Decks - Ph 1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132M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1351" y="226370"/>
            <a:ext cx="81824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Proposed Major Operating Projects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rial" pitchFamily="34" charset="0"/>
              </a:rPr>
              <a:t>2015-2019 Program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16436" y="1790994"/>
          <a:ext cx="7569725" cy="2162454"/>
        </p:xfrm>
        <a:graphic>
          <a:graphicData uri="http://schemas.openxmlformats.org/drawingml/2006/table">
            <a:tbl>
              <a:tblPr/>
              <a:tblGrid>
                <a:gridCol w="5399897"/>
                <a:gridCol w="1136577"/>
                <a:gridCol w="1033251"/>
              </a:tblGrid>
              <a:tr h="5123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 &amp; Description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Projected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Budget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Planned Award Year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656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GFM-509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Miscellaneous Construction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on an As-needed Basis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714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GFM-512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Authority-wide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Roadway Repairs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714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GFM-513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Miscellaneous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Authority-wide Painting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42" marR="6842" marT="68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92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Upcoming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070"/>
            <a:ext cx="8229600" cy="4797095"/>
          </a:xfrm>
          <a:noFill/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283DF-20BA-495D-AF4E-DC6E0DC9B63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60400" y="2828076"/>
            <a:ext cx="7848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3363" indent="-233363" defTabSz="457200">
              <a:buClr>
                <a:schemeClr val="tx2">
                  <a:lumMod val="50000"/>
                </a:schemeClr>
              </a:buClr>
              <a:buSzPct val="140000"/>
              <a:buFont typeface="Arial" charset="0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Dashboard</a:t>
            </a:r>
            <a:r>
              <a:rPr lang="en-US" dirty="0">
                <a:solidFill>
                  <a:srgbClr val="000000"/>
                </a:solidFill>
              </a:rPr>
              <a:t>.  2010-2014 Project schedules and budgets, as well as selected 2005-2009 Project schedules and budgets – Updated Quarterly.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60400" y="1329070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3363" indent="-233363" defTabSz="457200">
              <a:buClr>
                <a:schemeClr val="tx2">
                  <a:lumMod val="75000"/>
                </a:schemeClr>
              </a:buClr>
              <a:buSzPct val="140000"/>
              <a:buFont typeface="Arial" charset="0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An Eye on the Future</a:t>
            </a:r>
            <a:r>
              <a:rPr lang="en-US" dirty="0">
                <a:solidFill>
                  <a:srgbClr val="000000"/>
                </a:solidFill>
              </a:rPr>
              <a:t>.  Future solicitations – Updated Quarterly covering a running 6-month period.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2412972" y="2131710"/>
            <a:ext cx="423705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http://web.mta.info/mta/capital/eotf.htm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1972722" y="3682469"/>
            <a:ext cx="5423758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http://web.mta.info/capitaldashboard/CPDHome.html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0560" y="4565436"/>
            <a:ext cx="784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3363" indent="-233363" defTabSz="457200">
              <a:buClr>
                <a:schemeClr val="tx2">
                  <a:lumMod val="50000"/>
                </a:schemeClr>
              </a:buClr>
              <a:buSzPct val="140000"/>
              <a:buFont typeface="Arial" charset="0"/>
              <a:buChar char="•"/>
            </a:pPr>
            <a:r>
              <a:rPr lang="en-US" b="1" i="1" dirty="0" smtClean="0">
                <a:solidFill>
                  <a:srgbClr val="000000"/>
                </a:solidFill>
              </a:rPr>
              <a:t>2015-19 Capital Program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198880" y="5165829"/>
            <a:ext cx="697992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http://web.mta.info/capital/pdf/Board_2015-2019_Capital_Program.pdf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1906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Overview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6544"/>
            <a:ext cx="8229600" cy="4939624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2010-2014 Capital Program</a:t>
            </a:r>
          </a:p>
          <a:p>
            <a:r>
              <a:rPr lang="en-US" dirty="0" smtClean="0"/>
              <a:t>Sandy Restoration/ Mitigation Program</a:t>
            </a:r>
          </a:p>
          <a:p>
            <a:r>
              <a:rPr lang="en-US" dirty="0" smtClean="0"/>
              <a:t>2015-2019 Capital Program</a:t>
            </a:r>
          </a:p>
          <a:p>
            <a:r>
              <a:rPr lang="en-US" dirty="0" smtClean="0"/>
              <a:t>Operating Program</a:t>
            </a:r>
          </a:p>
          <a:p>
            <a:r>
              <a:rPr lang="en-US" dirty="0" smtClean="0"/>
              <a:t>Small Business Mentoring Program</a:t>
            </a:r>
          </a:p>
          <a:p>
            <a:r>
              <a:rPr lang="en-US" dirty="0" smtClean="0"/>
              <a:t>New Initiatives &amp; Directions</a:t>
            </a:r>
          </a:p>
          <a:p>
            <a:r>
              <a:rPr lang="en-US" dirty="0" smtClean="0"/>
              <a:t>Upcoming Opportunities</a:t>
            </a:r>
          </a:p>
          <a:p>
            <a:r>
              <a:rPr lang="en-US" dirty="0" smtClean="0"/>
              <a:t>Q/A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Fill in Agency Name on Master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725864" y="997588"/>
            <a:ext cx="7960936" cy="5358766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40000"/>
              <a:buFont typeface="Arial" pitchFamily="34" charset="0"/>
              <a:buChar char="•"/>
              <a:tabLst/>
              <a:defRPr/>
            </a:pPr>
            <a:endParaRPr kumimoji="0" lang="en-US" sz="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indent="-342900" defTabSz="914400">
              <a:lnSpc>
                <a:spcPct val="80000"/>
              </a:lnSpc>
              <a:spcAft>
                <a:spcPts val="200"/>
              </a:spcAft>
              <a:buSzPct val="140000"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prstClr val="black"/>
                </a:solidFill>
                <a:cs typeface="Arial" pitchFamily="34" charset="0"/>
              </a:rPr>
              <a:t>Out of </a:t>
            </a:r>
            <a:r>
              <a:rPr lang="en-US" sz="2000" b="1" dirty="0" smtClean="0">
                <a:solidFill>
                  <a:prstClr val="black"/>
                </a:solidFill>
                <a:cs typeface="Arial" pitchFamily="34" charset="0"/>
              </a:rPr>
              <a:t>$2.078B</a:t>
            </a:r>
            <a:r>
              <a:rPr lang="en-US" sz="2000" dirty="0" smtClean="0">
                <a:solidFill>
                  <a:prstClr val="black"/>
                </a:solidFill>
                <a:cs typeface="Arial" pitchFamily="34" charset="0"/>
              </a:rPr>
              <a:t>, as of end of October, 2014, </a:t>
            </a:r>
            <a:r>
              <a:rPr lang="en-US" sz="2000" b="1" dirty="0" smtClean="0">
                <a:solidFill>
                  <a:prstClr val="black"/>
                </a:solidFill>
                <a:cs typeface="Arial" pitchFamily="34" charset="0"/>
              </a:rPr>
              <a:t>$1.33 </a:t>
            </a:r>
            <a:r>
              <a:rPr lang="en-US" sz="2000" dirty="0" smtClean="0">
                <a:solidFill>
                  <a:prstClr val="black"/>
                </a:solidFill>
                <a:cs typeface="Arial" pitchFamily="34" charset="0"/>
              </a:rPr>
              <a:t>Billion has been committed.  Approximately </a:t>
            </a:r>
            <a:r>
              <a:rPr lang="en-US" sz="2000" b="1" dirty="0" smtClean="0">
                <a:solidFill>
                  <a:prstClr val="black"/>
                </a:solidFill>
                <a:cs typeface="Arial" pitchFamily="34" charset="0"/>
              </a:rPr>
              <a:t>90%</a:t>
            </a:r>
            <a:r>
              <a:rPr lang="en-US" sz="2000" dirty="0" smtClean="0">
                <a:solidFill>
                  <a:prstClr val="black"/>
                </a:solidFill>
                <a:cs typeface="Arial" pitchFamily="34" charset="0"/>
              </a:rPr>
              <a:t> of the commitments are anticipated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Arial" pitchFamily="34" charset="0"/>
              </a:rPr>
              <a:t>to be awarded before the end of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Arial" pitchFamily="34" charset="0"/>
              </a:rPr>
              <a:t> 2014 including the following: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Aft>
                <a:spcPts val="200"/>
              </a:spcAft>
              <a:buSzPct val="140000"/>
              <a:buFont typeface="Arial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cs typeface="Arial" pitchFamily="34" charset="0"/>
            </a:endParaRP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chemeClr val="tx1"/>
              </a:buClr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BB28/BB28S/BB54</a:t>
            </a:r>
            <a:r>
              <a:rPr lang="en-US" sz="2000" dirty="0" smtClean="0">
                <a:cs typeface="Arial" pitchFamily="34" charset="0"/>
              </a:rPr>
              <a:t> – Restoration of Hugh C. L. Tunnel &amp; Repair/ Replacement of Brooklyn Plaza Structural Slab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RK65A</a:t>
            </a:r>
            <a:r>
              <a:rPr lang="en-US" sz="2000" dirty="0" smtClean="0">
                <a:cs typeface="Arial" pitchFamily="34" charset="0"/>
              </a:rPr>
              <a:t> – Reconstruction of Bronx Toll Plaza 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chemeClr val="tx1"/>
              </a:buClr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RK23A</a:t>
            </a:r>
            <a:r>
              <a:rPr lang="en-US" sz="2000" dirty="0" smtClean="0">
                <a:cs typeface="Arial" pitchFamily="34" charset="0"/>
              </a:rPr>
              <a:t> – Reconstruction and Rehabilitation of the Manhattan Approach Ramps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HH88A </a:t>
            </a:r>
            <a:r>
              <a:rPr lang="en-US" sz="2000" dirty="0" smtClean="0">
                <a:cs typeface="Arial" pitchFamily="34" charset="0"/>
              </a:rPr>
              <a:t>– Reconstruction of Upper and Lower Plaza and Southbound Approach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chemeClr val="tx1"/>
              </a:buClr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RK76</a:t>
            </a:r>
            <a:r>
              <a:rPr lang="en-US" sz="2000" dirty="0" smtClean="0">
                <a:cs typeface="Arial" pitchFamily="34" charset="0"/>
              </a:rPr>
              <a:t> – Miscellaneous Structural Repair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chemeClr val="tx1"/>
              </a:buClr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TN-52 –</a:t>
            </a:r>
            <a:r>
              <a:rPr lang="en-US" sz="2000" dirty="0" smtClean="0">
                <a:cs typeface="Arial" pitchFamily="34" charset="0"/>
              </a:rPr>
              <a:t> Miscellaneous Structural Rehabilitation</a:t>
            </a:r>
            <a:endParaRPr lang="en-US" sz="2000" dirty="0" smtClean="0">
              <a:solidFill>
                <a:srgbClr val="FF0000"/>
              </a:solidFill>
              <a:cs typeface="Arial" pitchFamily="34" charset="0"/>
            </a:endParaRP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chemeClr val="tx1"/>
              </a:buClr>
              <a:buSzPct val="140000"/>
              <a:buFont typeface="Wingdings" pitchFamily="2" charset="2"/>
              <a:buChar char="§"/>
              <a:defRPr/>
            </a:pPr>
            <a:r>
              <a:rPr lang="en-US" sz="2000" b="1" dirty="0" smtClean="0">
                <a:cs typeface="Arial" pitchFamily="34" charset="0"/>
              </a:rPr>
              <a:t>HH-88A –</a:t>
            </a:r>
            <a:r>
              <a:rPr lang="en-US" sz="2000" dirty="0" smtClean="0">
                <a:cs typeface="Arial" pitchFamily="34" charset="0"/>
              </a:rPr>
              <a:t> ORT Gantry Installation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Clr>
                <a:srgbClr val="C00000"/>
              </a:buClr>
              <a:buSzPct val="140000"/>
              <a:defRPr/>
            </a:pPr>
            <a:endParaRPr lang="en-US" sz="2000" baseline="0" dirty="0" smtClean="0"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Aft>
                <a:spcPts val="200"/>
              </a:spcAft>
              <a:buSzPct val="140000"/>
              <a:buFont typeface="Arial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Arial" pitchFamily="34" charset="0"/>
              </a:rPr>
              <a:t>Anticipate the following 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Arial" pitchFamily="34" charset="0"/>
              </a:rPr>
              <a:t>awards in 2015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cs typeface="Arial" pitchFamily="34" charset="0"/>
              </a:rPr>
              <a:t>: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SzPct val="140000"/>
              <a:buFont typeface="Arial" pitchFamily="34" charset="0"/>
              <a:buChar char="•"/>
              <a:defRPr/>
            </a:pPr>
            <a:r>
              <a:rPr lang="en-US" sz="2000" b="1" dirty="0" smtClean="0">
                <a:cs typeface="Arial" pitchFamily="34" charset="0"/>
              </a:rPr>
              <a:t>QM40/QM40S/QM18 </a:t>
            </a:r>
            <a:r>
              <a:rPr lang="en-US" sz="2000" dirty="0" smtClean="0">
                <a:cs typeface="Arial" pitchFamily="34" charset="0"/>
              </a:rPr>
              <a:t>– Restoration of Queens Midtown Tunnel</a:t>
            </a:r>
          </a:p>
          <a:p>
            <a:pPr marL="800100" lvl="1" indent="-342900" defTabSz="914400">
              <a:lnSpc>
                <a:spcPct val="80000"/>
              </a:lnSpc>
              <a:spcAft>
                <a:spcPts val="200"/>
              </a:spcAft>
              <a:buSzPct val="140000"/>
              <a:buFont typeface="Arial" pitchFamily="34" charset="0"/>
              <a:buChar char="•"/>
              <a:defRPr/>
            </a:pPr>
            <a:r>
              <a:rPr lang="en-US" sz="2000" b="1" dirty="0" smtClean="0">
                <a:cs typeface="Arial" pitchFamily="34" charset="0"/>
              </a:rPr>
              <a:t>CB99S/ MP03/MP-03S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b="1" dirty="0" smtClean="0">
                <a:cs typeface="Arial" pitchFamily="34" charset="0"/>
              </a:rPr>
              <a:t>(Design -Build)– </a:t>
            </a:r>
            <a:r>
              <a:rPr lang="en-US" sz="2000" dirty="0" smtClean="0">
                <a:cs typeface="Arial" pitchFamily="34" charset="0"/>
              </a:rPr>
              <a:t>Replace CBB Mech. &amp; Elect Equip – S. Abutment / S. Bldg and Rehab MPB Mech. and Elect Equip – N. Abutment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Aft>
                <a:spcPts val="200"/>
              </a:spcAft>
              <a:buClr>
                <a:srgbClr val="C00000"/>
              </a:buClr>
              <a:buSzPct val="140000"/>
              <a:tabLst/>
              <a:defRPr/>
            </a:pPr>
            <a:r>
              <a:rPr lang="en-US" sz="2000" dirty="0" smtClean="0">
                <a:cs typeface="Arial" pitchFamily="34" charset="0"/>
              </a:rPr>
              <a:t/>
            </a:r>
            <a:br>
              <a:rPr lang="en-US" sz="2000" dirty="0" smtClean="0">
                <a:cs typeface="Arial" pitchFamily="34" charset="0"/>
              </a:rPr>
            </a:br>
            <a:endParaRPr lang="en-US" sz="2000" dirty="0" smtClean="0">
              <a:cs typeface="Arial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81000" y="8761"/>
            <a:ext cx="85344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2010-2014 Capital Program: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ea typeface="+mj-ea"/>
                <a:cs typeface="+mj-cs"/>
              </a:rPr>
              <a:t>Current Status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4"/>
            <a:ext cx="8229600" cy="930036"/>
          </a:xfrm>
        </p:spPr>
        <p:txBody>
          <a:bodyPr>
            <a:noAutofit/>
          </a:bodyPr>
          <a:lstStyle/>
          <a:p>
            <a:pPr defTabSz="914400"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+mj-cs"/>
              </a:rPr>
              <a:t>Sandy Programs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cs typeface="+mj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091808"/>
            <a:ext cx="8229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6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cs typeface="Arial" pitchFamily="34" charset="0"/>
              </a:rPr>
              <a:t>A $778 </a:t>
            </a:r>
            <a:r>
              <a:rPr lang="en-US" sz="2000" dirty="0" smtClean="0">
                <a:cs typeface="Arial" pitchFamily="34" charset="0"/>
              </a:rPr>
              <a:t>million Capital Amendment approved by MTA Board in December, 2012 for </a:t>
            </a:r>
            <a:r>
              <a:rPr lang="en-US" sz="2000" b="1" dirty="0" smtClean="0">
                <a:cs typeface="Arial" pitchFamily="34" charset="0"/>
              </a:rPr>
              <a:t>Restoration work </a:t>
            </a:r>
            <a:r>
              <a:rPr lang="en-US" sz="2000" dirty="0" smtClean="0">
                <a:cs typeface="Arial" pitchFamily="34" charset="0"/>
              </a:rPr>
              <a:t>at the Hugh L. Carey and Queens Midtown Tunnels, and the bridges damaged by </a:t>
            </a:r>
            <a:r>
              <a:rPr lang="en-US" sz="2000" i="1" dirty="0" smtClean="0">
                <a:cs typeface="Arial" pitchFamily="34" charset="0"/>
              </a:rPr>
              <a:t>Sandy</a:t>
            </a:r>
            <a:r>
              <a:rPr lang="en-US" sz="2000" dirty="0" smtClean="0">
                <a:cs typeface="Arial" pitchFamily="34" charset="0"/>
              </a:rPr>
              <a:t>.</a:t>
            </a:r>
          </a:p>
          <a:p>
            <a:pPr marL="1084263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b="1" dirty="0" smtClean="0">
                <a:cs typeface="Arial" pitchFamily="34" charset="0"/>
              </a:rPr>
              <a:t>$700 </a:t>
            </a:r>
            <a:r>
              <a:rPr lang="en-US" sz="2000" dirty="0" smtClean="0">
                <a:cs typeface="Arial" pitchFamily="34" charset="0"/>
              </a:rPr>
              <a:t>million will address damage to the tunnels</a:t>
            </a:r>
          </a:p>
          <a:p>
            <a:pPr marL="1084263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b="1" dirty="0" smtClean="0">
                <a:cs typeface="Arial" pitchFamily="34" charset="0"/>
              </a:rPr>
              <a:t>$78 </a:t>
            </a:r>
            <a:r>
              <a:rPr lang="en-US" sz="2000" dirty="0" smtClean="0">
                <a:cs typeface="Arial" pitchFamily="34" charset="0"/>
              </a:rPr>
              <a:t>million will address damage to bridges and other assets</a:t>
            </a:r>
          </a:p>
          <a:p>
            <a:pPr marL="1084263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endParaRPr lang="en-US" sz="2000" dirty="0" smtClean="0">
              <a:cs typeface="Arial" pitchFamily="34" charset="0"/>
            </a:endParaRPr>
          </a:p>
          <a:p>
            <a:pPr marL="228600" indent="-228600">
              <a:spcAft>
                <a:spcPts val="600"/>
              </a:spcAft>
              <a:buSzPct val="140000"/>
              <a:buFont typeface="Arial" pitchFamily="34" charset="0"/>
              <a:buChar char="•"/>
            </a:pPr>
            <a:r>
              <a:rPr lang="en-US" sz="2000" dirty="0" smtClean="0"/>
              <a:t>Sandy Program divided in two categories –</a:t>
            </a:r>
            <a:endParaRPr lang="en-US" sz="2000" dirty="0" smtClean="0">
              <a:cs typeface="Arial" pitchFamily="34" charset="0"/>
            </a:endParaRPr>
          </a:p>
          <a:p>
            <a:pPr marL="1084263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b="1" dirty="0" smtClean="0">
                <a:cs typeface="Arial" pitchFamily="34" charset="0"/>
              </a:rPr>
              <a:t>Sandy Restoration </a:t>
            </a:r>
          </a:p>
          <a:p>
            <a:pPr marL="1541463" lvl="1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dirty="0" smtClean="0">
                <a:cs typeface="Arial" pitchFamily="34" charset="0"/>
              </a:rPr>
              <a:t>BB-28/28S/54 low bid $283M.  Anticipate award by end of November (includes some mitigation work)</a:t>
            </a:r>
          </a:p>
          <a:p>
            <a:pPr marL="1541463" lvl="1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dirty="0" smtClean="0">
                <a:cs typeface="Arial" pitchFamily="34" charset="0"/>
              </a:rPr>
              <a:t>QM-40/40S/18 – Anticipate award in first quarter 2015 (Includes some mitigation work)</a:t>
            </a:r>
          </a:p>
          <a:p>
            <a:pPr marL="1084263" indent="-393700">
              <a:spcAft>
                <a:spcPts val="600"/>
              </a:spcAft>
              <a:buClr>
                <a:schemeClr val="tx2">
                  <a:lumMod val="75000"/>
                </a:schemeClr>
              </a:buClr>
              <a:buSzPct val="75000"/>
              <a:buFont typeface="Arial" pitchFamily="34" charset="0"/>
              <a:buChar char="►"/>
            </a:pPr>
            <a:r>
              <a:rPr lang="en-US" sz="2000" b="1" dirty="0" smtClean="0">
                <a:cs typeface="Arial" pitchFamily="34" charset="0"/>
              </a:rPr>
              <a:t>Sandy Mitigation  - See following Slide</a:t>
            </a:r>
          </a:p>
          <a:p>
            <a:pPr marL="685800" lvl="1" indent="-228600">
              <a:spcAft>
                <a:spcPts val="600"/>
              </a:spcAft>
              <a:buClr>
                <a:srgbClr val="C00000"/>
              </a:buClr>
              <a:buSzPct val="140000"/>
            </a:pPr>
            <a:endParaRPr lang="en-US" sz="2000" dirty="0" smtClean="0"/>
          </a:p>
          <a:p>
            <a:pPr marL="228600" indent="-228600">
              <a:spcAft>
                <a:spcPts val="6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fld id="{CEDF6D6C-5AA7-4844-B80C-6FB67B21D5FB}" type="slidenum">
              <a:rPr lang="en-US" smtClean="0"/>
              <a:pPr>
                <a:buClr>
                  <a:schemeClr val="tx2"/>
                </a:buClr>
              </a:pPr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136867"/>
            <a:ext cx="8170333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defTabSz="914400">
              <a:lnSpc>
                <a:spcPct val="80000"/>
              </a:lnSpc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2000" dirty="0" smtClean="0"/>
          </a:p>
          <a:p>
            <a:pPr marL="342900" lvl="0" indent="-342900" algn="ctr" defTabSz="914400">
              <a:lnSpc>
                <a:spcPct val="80000"/>
              </a:lnSpc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233363" lvl="0" indent="-233363" defTabSz="914400"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r>
              <a:rPr lang="en-US" sz="2000" b="1" dirty="0" smtClean="0">
                <a:cs typeface="Arial" pitchFamily="34" charset="0"/>
              </a:rPr>
              <a:t>	Type of Work under Mitigation Program to be awarded 2015 and beyond: </a:t>
            </a:r>
          </a:p>
          <a:p>
            <a:pPr marL="233363" lvl="0" indent="-233363" defTabSz="914400"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900" b="1" dirty="0" smtClean="0">
              <a:cs typeface="Arial" pitchFamily="34" charset="0"/>
            </a:endParaRP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Tunnel Perimeter Work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Extension of Plaza Retaining Wall, Protection of Vulnerable Locations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Raising Sea-Wall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Flood Mitigation work at Service Buildings, including flood walls 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Design/Build of Electrical Substation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Relocation of Revenue Control System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Standby Emergency Generator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r>
              <a:rPr lang="en-US" sz="2000" dirty="0" smtClean="0">
                <a:cs typeface="Arial" pitchFamily="34" charset="0"/>
              </a:rPr>
              <a:t>Elevating bridge plazas, and flood proofing of utilities</a:t>
            </a:r>
          </a:p>
          <a:p>
            <a:pPr marL="800100" lvl="1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Tx/>
              <a:buChar char="-"/>
              <a:defRPr/>
            </a:pPr>
            <a:endParaRPr lang="en-US" sz="2000" dirty="0" smtClean="0"/>
          </a:p>
          <a:p>
            <a:pPr marL="342900" indent="-342900" defTabSz="914400"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1000" y="434106"/>
            <a:ext cx="85344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 defTabSz="914400">
              <a:spcBef>
                <a:spcPct val="0"/>
              </a:spcBef>
              <a:buClr>
                <a:schemeClr val="tx2"/>
              </a:buClr>
              <a:defRPr/>
            </a:pP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ea typeface="+mj-ea"/>
                <a:cs typeface="+mj-cs"/>
              </a:rPr>
              <a:t>Sandy Mitigation Program </a:t>
            </a:r>
          </a:p>
          <a:p>
            <a:pPr lvl="0" algn="ctr" defTabSz="914400">
              <a:spcBef>
                <a:spcPct val="0"/>
              </a:spcBef>
              <a:buClr>
                <a:schemeClr val="tx2"/>
              </a:buClr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Contracting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Opportunities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xmlns="" val="1628613921"/>
              </p:ext>
            </p:extLst>
          </p:nvPr>
        </p:nvGraphicFramePr>
        <p:xfrm>
          <a:off x="-401651" y="168448"/>
          <a:ext cx="6019800" cy="5286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xmlns="" val="2026860454"/>
              </p:ext>
            </p:extLst>
          </p:nvPr>
        </p:nvGraphicFramePr>
        <p:xfrm>
          <a:off x="4352012" y="1014979"/>
          <a:ext cx="4548433" cy="4249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90976" y="4817097"/>
            <a:ext cx="2300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Distribution By Facility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47620" y="4818665"/>
            <a:ext cx="3156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Distribution By Asset Category</a:t>
            </a:r>
            <a:endParaRPr 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0" y="393694"/>
            <a:ext cx="91440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Proposed 2015-2019 Capital Program </a:t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Bridges and Tunnels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2869" y="1384300"/>
            <a:ext cx="7803931" cy="5868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>
              <a:lnSpc>
                <a:spcPct val="80000"/>
              </a:lnSpc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r>
              <a:rPr lang="en-US" sz="2000" dirty="0" smtClean="0">
                <a:cs typeface="Arial" pitchFamily="34" charset="0"/>
              </a:rPr>
              <a:t>Eleven projects account for approximately 60% of the 2015-2019 Program total.</a:t>
            </a: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r>
              <a:rPr lang="en-US" sz="2000" dirty="0" smtClean="0">
                <a:cs typeface="Arial" pitchFamily="34" charset="0"/>
              </a:rPr>
              <a:t>Four of the projects are major deck replacement or deck  rehabilitation projects</a:t>
            </a: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r>
              <a:rPr lang="en-US" sz="2000" dirty="0" smtClean="0">
                <a:cs typeface="Arial" pitchFamily="34" charset="0"/>
              </a:rPr>
              <a:t>Six  of the projects are major structural rehabilitation projects</a:t>
            </a:r>
          </a:p>
          <a:p>
            <a:pPr marL="34290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r>
              <a:rPr lang="en-US" sz="2000" dirty="0" smtClean="0">
                <a:cs typeface="Arial" pitchFamily="34" charset="0"/>
              </a:rPr>
              <a:t>One project is the construction of a new off Ramp from the RFK to the North Bound Harlem River Drive </a:t>
            </a: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solidFill>
                <a:srgbClr val="FF0000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chemeClr val="tx2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indent="-342900" defTabSz="914400"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indent="-342900" defTabSz="914400"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lvl="0" indent="-342900" defTabSz="914400"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cs typeface="Arial" pitchFamily="34" charset="0"/>
            </a:endParaRPr>
          </a:p>
          <a:p>
            <a:pPr marL="342900" lvl="0" indent="-342900" defTabSz="914400">
              <a:lnSpc>
                <a:spcPct val="80000"/>
              </a:lnSpc>
              <a:spcAft>
                <a:spcPts val="200"/>
              </a:spcAft>
              <a:buClr>
                <a:srgbClr val="C00000"/>
              </a:buClr>
              <a:buSzPct val="140000"/>
              <a:buFont typeface="Arial" pitchFamily="34" charset="0"/>
              <a:buChar char="•"/>
              <a:defRPr/>
            </a:pPr>
            <a:endParaRPr lang="en-US" sz="2000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393694"/>
            <a:ext cx="91440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Proposed 2015-2019 Capital Program </a:t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defTabSz="914400">
              <a:defRPr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+mj-cs"/>
              </a:rPr>
              <a:t>Operating Program </a:t>
            </a:r>
            <a:b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+mj-cs"/>
              </a:rPr>
            </a:b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6D6C-5AA7-4844-B80C-6FB67B21D5F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0040" y="1090246"/>
            <a:ext cx="836676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Average Operating program spending projected at $70M over the next 5 years.</a:t>
            </a:r>
          </a:p>
          <a:p>
            <a:pPr lvl="1"/>
            <a:endParaRPr lang="en-US" sz="2200" dirty="0" smtClean="0"/>
          </a:p>
          <a:p>
            <a:pPr lvl="1"/>
            <a:r>
              <a:rPr lang="en-US" sz="2200" dirty="0" smtClean="0"/>
              <a:t>Typical Work performed under operating budget includes:</a:t>
            </a:r>
          </a:p>
          <a:p>
            <a:pPr marL="801688" lvl="1" indent="-344488">
              <a:buFont typeface="Wingdings" pitchFamily="2" charset="2"/>
              <a:buChar char="Ø"/>
            </a:pPr>
            <a:r>
              <a:rPr lang="en-US" sz="2200" dirty="0" smtClean="0"/>
              <a:t>Paving</a:t>
            </a:r>
          </a:p>
          <a:p>
            <a:pPr marL="801688" lvl="1" indent="-344488">
              <a:buFont typeface="Wingdings" pitchFamily="2" charset="2"/>
              <a:buChar char="Ø"/>
            </a:pPr>
            <a:r>
              <a:rPr lang="en-US" sz="2200" dirty="0" smtClean="0"/>
              <a:t>Flag Repairs</a:t>
            </a:r>
          </a:p>
          <a:p>
            <a:pPr marL="801688" lvl="1" indent="-344488">
              <a:buFont typeface="Wingdings" pitchFamily="2" charset="2"/>
              <a:buChar char="Ø"/>
            </a:pPr>
            <a:r>
              <a:rPr lang="en-US" sz="2200" dirty="0" smtClean="0"/>
              <a:t>Bridge Preservation</a:t>
            </a:r>
            <a:endParaRPr lang="en-US" dirty="0" smtClean="0"/>
          </a:p>
          <a:p>
            <a:pPr marL="1141413" lvl="2" indent="-227013">
              <a:buFont typeface="Wingdings" pitchFamily="2" charset="2"/>
              <a:buChar char="§"/>
            </a:pPr>
            <a:r>
              <a:rPr lang="en-US" sz="2100" dirty="0" smtClean="0"/>
              <a:t>Bridge Washing</a:t>
            </a:r>
          </a:p>
          <a:p>
            <a:pPr marL="1141413" lvl="2" indent="-227013">
              <a:buFont typeface="Wingdings" pitchFamily="2" charset="2"/>
              <a:buChar char="§"/>
            </a:pPr>
            <a:r>
              <a:rPr lang="en-US" sz="2100" dirty="0" smtClean="0"/>
              <a:t>Spot Painting</a:t>
            </a:r>
          </a:p>
          <a:p>
            <a:pPr marL="1141413" lvl="2" indent="-227013">
              <a:buFont typeface="Wingdings" pitchFamily="2" charset="2"/>
              <a:buChar char="§"/>
            </a:pPr>
            <a:r>
              <a:rPr lang="en-US" sz="2100" dirty="0" smtClean="0"/>
              <a:t>Scupper Cleaning</a:t>
            </a:r>
          </a:p>
          <a:p>
            <a:pPr marL="1141413" lvl="2" indent="-227013">
              <a:buFont typeface="Wingdings" pitchFamily="2" charset="2"/>
              <a:buChar char="§"/>
            </a:pPr>
            <a:r>
              <a:rPr lang="en-US" sz="2100" dirty="0" smtClean="0"/>
              <a:t>Drainage Cleaning</a:t>
            </a:r>
          </a:p>
          <a:p>
            <a:pPr marL="1141413" lvl="2" indent="-227013">
              <a:buFont typeface="Wingdings" pitchFamily="2" charset="2"/>
              <a:buChar char="§"/>
            </a:pPr>
            <a:r>
              <a:rPr lang="en-US" sz="2100" dirty="0" smtClean="0"/>
              <a:t>Joint Cleaning &amp; Replacement</a:t>
            </a:r>
          </a:p>
          <a:p>
            <a:pPr marL="684213" lvl="1" indent="-227013">
              <a:buFont typeface="Wingdings" pitchFamily="2" charset="2"/>
              <a:buChar char="Ø"/>
            </a:pPr>
            <a:r>
              <a:rPr lang="en-US" sz="2100" dirty="0" smtClean="0"/>
              <a:t>   Work under operating program typically contracted via As-Needed Requirements Contractors and SBMP contractors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388"/>
            <a:ext cx="9144000" cy="819912"/>
          </a:xfrm>
        </p:spPr>
        <p:txBody>
          <a:bodyPr>
            <a:noAutofit/>
          </a:bodyPr>
          <a:lstStyle/>
          <a:p>
            <a:pPr algn="ctr"/>
            <a:r>
              <a:rPr lang="en-US" sz="3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B&amp;T Current SBMP Program Status</a:t>
            </a:r>
            <a:endParaRPr lang="en-US" sz="34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482F0-E5C9-4E9D-90F5-30EFF6D36B1D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654909322"/>
              </p:ext>
            </p:extLst>
          </p:nvPr>
        </p:nvGraphicFramePr>
        <p:xfrm>
          <a:off x="701040" y="1097280"/>
          <a:ext cx="7741920" cy="4933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5606</TotalTime>
  <Words>1235</Words>
  <Application>Microsoft Office PowerPoint</Application>
  <PresentationFormat>On-screen Show (4:3)</PresentationFormat>
  <Paragraphs>264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MTA Bridges and Tunnels  </vt:lpstr>
      <vt:lpstr>Overview</vt:lpstr>
      <vt:lpstr>Slide 2</vt:lpstr>
      <vt:lpstr>Sandy Programs</vt:lpstr>
      <vt:lpstr>Slide 4</vt:lpstr>
      <vt:lpstr>Slide 5</vt:lpstr>
      <vt:lpstr>Slide 6</vt:lpstr>
      <vt:lpstr>Operating Program  </vt:lpstr>
      <vt:lpstr>B&amp;T Current SBMP Program Status</vt:lpstr>
      <vt:lpstr>New Initiatives and Directions</vt:lpstr>
      <vt:lpstr>New Initiatives and Directions</vt:lpstr>
      <vt:lpstr>Slide 11</vt:lpstr>
      <vt:lpstr>Slide 12</vt:lpstr>
      <vt:lpstr>Slide 13</vt:lpstr>
      <vt:lpstr>Upcoming Opportunities</vt:lpstr>
    </vt:vector>
  </TitlesOfParts>
  <Company>MTA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Michaels</dc:creator>
  <cp:lastModifiedBy>Alanna</cp:lastModifiedBy>
  <cp:revision>503</cp:revision>
  <dcterms:created xsi:type="dcterms:W3CDTF">2012-02-07T21:28:48Z</dcterms:created>
  <dcterms:modified xsi:type="dcterms:W3CDTF">2014-11-17T15:11:04Z</dcterms:modified>
</cp:coreProperties>
</file>